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D8F0"/>
    <a:srgbClr val="20C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C0412-9A19-47C2-8906-63634ADAD3FD}" type="datetimeFigureOut">
              <a:rPr lang="hr-HR" smtClean="0"/>
              <a:t>2.10.2025.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38A4F-A162-42A5-B720-AAB83CC74A8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46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77671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8360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78052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188863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51359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657917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5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17913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37439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585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71529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lagođeni iz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jagram, dizajn&#10;&#10;Sadržaj generiran umjetnom inteligencijom može biti netočan.">
            <a:extLst>
              <a:ext uri="{FF2B5EF4-FFF2-40B4-BE49-F238E27FC236}">
                <a16:creationId xmlns:a16="http://schemas.microsoft.com/office/drawing/2014/main" id="{C0FCACAC-BB9E-0632-BD17-545E78065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737123B-701A-537A-EC45-AA46D9298A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495581" cy="1325563"/>
          </a:xfrm>
        </p:spPr>
        <p:txBody>
          <a:bodyPr/>
          <a:lstStyle>
            <a:lvl1pPr>
              <a:defRPr/>
            </a:lvl1pPr>
          </a:lstStyle>
          <a:p>
            <a:r>
              <a:rPr lang="hr-H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536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28287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46604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64899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CB812-466D-4794-98ED-2B61D5FC86D9}" type="datetimeFigureOut">
              <a:rPr lang="hr-HR" smtClean="0"/>
              <a:t>2.10.2025.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DC921-C08B-4EC6-B9C2-DAB6EA6F4A8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298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7373F0-9FE3-4380-5152-72355A189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r-HR" dirty="0" err="1"/>
              <a:t>Overview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programming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development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E0293A7D-C3ED-1A90-6AA4-FF35F914F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730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0C0D01F-04F9-3277-DE51-B2D07F44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Enhance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 </a:t>
            </a:r>
            <a:r>
              <a:rPr lang="hr-HR" dirty="0" err="1"/>
              <a:t>projects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modules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packages</a:t>
            </a:r>
            <a:r>
              <a:rPr lang="hr-HR" dirty="0"/>
              <a:t> – 2h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7D3A345-CFDE-CD6E-7E75-A0FCCFE71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Import </a:t>
            </a:r>
            <a:r>
              <a:rPr lang="hr-HR" dirty="0" err="1"/>
              <a:t>and</a:t>
            </a:r>
            <a:r>
              <a:rPr lang="hr-HR" dirty="0"/>
              <a:t> use </a:t>
            </a:r>
            <a:r>
              <a:rPr lang="hr-HR" dirty="0" err="1"/>
              <a:t>modules</a:t>
            </a:r>
            <a:r>
              <a:rPr lang="hr-HR" dirty="0"/>
              <a:t> to </a:t>
            </a:r>
            <a:r>
              <a:rPr lang="hr-HR" dirty="0" err="1"/>
              <a:t>expand</a:t>
            </a:r>
            <a:r>
              <a:rPr lang="hr-HR" dirty="0"/>
              <a:t> </a:t>
            </a:r>
            <a:r>
              <a:rPr lang="hr-HR" dirty="0" err="1"/>
              <a:t>functionality</a:t>
            </a:r>
            <a:r>
              <a:rPr lang="hr-H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BE5A-A666-80BD-466D-6E4078EE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2747666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9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7FAFD82-7A21-F1F0-9C47-F632AFCB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Perform</a:t>
            </a:r>
            <a:r>
              <a:rPr lang="hr-HR" dirty="0"/>
              <a:t> data </a:t>
            </a:r>
            <a:r>
              <a:rPr lang="hr-HR" dirty="0" err="1"/>
              <a:t>manipulation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numerical</a:t>
            </a:r>
            <a:r>
              <a:rPr lang="hr-HR" dirty="0"/>
              <a:t> </a:t>
            </a:r>
            <a:r>
              <a:rPr lang="hr-HR" dirty="0" err="1"/>
              <a:t>operations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numpy</a:t>
            </a:r>
            <a:r>
              <a:rPr lang="hr-HR" dirty="0"/>
              <a:t>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A74144D-017B-5B0B-5BD1-E4FB5B8A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Use </a:t>
            </a:r>
            <a:r>
              <a:rPr lang="hr-HR" dirty="0" err="1"/>
              <a:t>numpy</a:t>
            </a:r>
            <a:r>
              <a:rPr lang="hr-HR" dirty="0"/>
              <a:t> for </a:t>
            </a:r>
            <a:r>
              <a:rPr lang="hr-HR" dirty="0" err="1"/>
              <a:t>advanced</a:t>
            </a:r>
            <a:r>
              <a:rPr lang="hr-HR" dirty="0"/>
              <a:t> </a:t>
            </a:r>
            <a:r>
              <a:rPr lang="hr-HR" dirty="0" err="1"/>
              <a:t>calculations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multi 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arrays</a:t>
            </a:r>
            <a:r>
              <a:rPr lang="hr-H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64338-A0C7-A4DC-18B3-06F288A7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96" y="2729971"/>
            <a:ext cx="6689607" cy="37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6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86BBB6A-174C-D416-2302-B17CE481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Understand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basics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relational</a:t>
            </a:r>
            <a:r>
              <a:rPr lang="hr-HR" dirty="0"/>
              <a:t> </a:t>
            </a:r>
            <a:r>
              <a:rPr lang="hr-HR" dirty="0" err="1"/>
              <a:t>databases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perform</a:t>
            </a:r>
            <a:r>
              <a:rPr lang="hr-HR" dirty="0"/>
              <a:t> SQL </a:t>
            </a:r>
            <a:r>
              <a:rPr lang="hr-HR" dirty="0" err="1"/>
              <a:t>operations</a:t>
            </a:r>
            <a:r>
              <a:rPr lang="hr-HR" dirty="0"/>
              <a:t>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F224915-BCA6-5136-4344-C8A4AD9C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Recognize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structure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relational</a:t>
            </a:r>
            <a:r>
              <a:rPr lang="hr-HR" dirty="0"/>
              <a:t> </a:t>
            </a:r>
            <a:r>
              <a:rPr lang="hr-HR" dirty="0" err="1"/>
              <a:t>databases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tables</a:t>
            </a:r>
            <a:r>
              <a:rPr lang="hr-HR" dirty="0"/>
              <a:t>. Use SQL </a:t>
            </a:r>
            <a:r>
              <a:rPr lang="hr-HR" dirty="0" err="1"/>
              <a:t>queries</a:t>
            </a:r>
            <a:r>
              <a:rPr lang="hr-HR" dirty="0"/>
              <a:t> to </a:t>
            </a:r>
            <a:r>
              <a:rPr lang="hr-HR" dirty="0" err="1"/>
              <a:t>retrieve</a:t>
            </a:r>
            <a:r>
              <a:rPr lang="hr-HR" dirty="0"/>
              <a:t>, </a:t>
            </a:r>
            <a:r>
              <a:rPr lang="hr-HR" dirty="0" err="1"/>
              <a:t>update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delete</a:t>
            </a:r>
            <a:r>
              <a:rPr lang="hr-HR" dirty="0"/>
              <a:t>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6AA48-494C-29F3-1A5C-95DC253EB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78" y="3314700"/>
            <a:ext cx="4036121" cy="2714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98982A-F9D5-1729-80C9-BCDF4F89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88" y="3429000"/>
            <a:ext cx="4529138" cy="24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72312FA-BDEA-9EF7-EB00-7E11AF83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Develop</a:t>
            </a:r>
            <a:r>
              <a:rPr lang="hr-HR" dirty="0"/>
              <a:t> dana </a:t>
            </a:r>
            <a:r>
              <a:rPr lang="hr-HR" dirty="0" err="1"/>
              <a:t>models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optimize</a:t>
            </a:r>
            <a:r>
              <a:rPr lang="hr-HR" dirty="0"/>
              <a:t> </a:t>
            </a:r>
            <a:r>
              <a:rPr lang="hr-HR" dirty="0" err="1"/>
              <a:t>databases</a:t>
            </a:r>
            <a:r>
              <a:rPr lang="hr-HR" dirty="0"/>
              <a:t> for </a:t>
            </a:r>
            <a:r>
              <a:rPr lang="hr-HR" dirty="0" err="1"/>
              <a:t>efficient</a:t>
            </a:r>
            <a:r>
              <a:rPr lang="hr-HR" dirty="0"/>
              <a:t> management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5F422B6-D17B-D22C-E213-115039DA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Understand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role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conceptual</a:t>
            </a:r>
            <a:r>
              <a:rPr lang="hr-HR" dirty="0"/>
              <a:t>, </a:t>
            </a:r>
            <a:r>
              <a:rPr lang="hr-HR" dirty="0" err="1"/>
              <a:t>logical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physical</a:t>
            </a:r>
            <a:r>
              <a:rPr lang="hr-HR" dirty="0"/>
              <a:t> data </a:t>
            </a:r>
            <a:r>
              <a:rPr lang="hr-HR" dirty="0" err="1"/>
              <a:t>models</a:t>
            </a:r>
            <a:r>
              <a:rPr lang="hr-HR" dirty="0"/>
              <a:t>. </a:t>
            </a:r>
            <a:r>
              <a:rPr lang="hr-HR" dirty="0" err="1"/>
              <a:t>Create</a:t>
            </a:r>
            <a:r>
              <a:rPr lang="hr-HR" dirty="0"/>
              <a:t> </a:t>
            </a:r>
            <a:r>
              <a:rPr lang="hr-HR" dirty="0" err="1"/>
              <a:t>entity</a:t>
            </a:r>
            <a:r>
              <a:rPr lang="hr-HR" dirty="0"/>
              <a:t>–</a:t>
            </a:r>
            <a:r>
              <a:rPr lang="hr-HR" dirty="0" err="1"/>
              <a:t>relationship</a:t>
            </a:r>
            <a:r>
              <a:rPr lang="hr-HR" dirty="0"/>
              <a:t> </a:t>
            </a:r>
            <a:r>
              <a:rPr lang="hr-HR" dirty="0" err="1"/>
              <a:t>diagrams</a:t>
            </a:r>
            <a:r>
              <a:rPr lang="hr-HR" dirty="0"/>
              <a:t> to </a:t>
            </a:r>
            <a:r>
              <a:rPr lang="hr-HR" dirty="0" err="1"/>
              <a:t>represent</a:t>
            </a:r>
            <a:r>
              <a:rPr lang="hr-HR" dirty="0"/>
              <a:t> data </a:t>
            </a:r>
            <a:r>
              <a:rPr lang="hr-HR" dirty="0" err="1"/>
              <a:t>relationships</a:t>
            </a:r>
            <a:r>
              <a:rPr lang="hr-HR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C8164-B756-2AB8-D966-CDBD5045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3522639"/>
            <a:ext cx="4981575" cy="2654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9C380-D065-ADF6-4DCB-0CA409E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44177"/>
            <a:ext cx="5808726" cy="26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4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7306-6C94-72AE-B175-910F1DA7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Recognize core data protection principles and implement security measures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87FDA-8249-7B55-545D-0F98420A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Objectives - Identify common data security threats and methods for preventing unauthorized access.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15090-C73F-B485-870F-26DFA3E3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49" y="2854485"/>
            <a:ext cx="7713726" cy="332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A9FA-8238-F545-E67D-79D74430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Understand</a:t>
            </a:r>
            <a:r>
              <a:rPr lang="hr-HR" dirty="0"/>
              <a:t> system </a:t>
            </a:r>
            <a:r>
              <a:rPr lang="hr-HR" dirty="0" err="1"/>
              <a:t>architecture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networking</a:t>
            </a:r>
            <a:r>
              <a:rPr lang="hr-HR" dirty="0"/>
              <a:t> </a:t>
            </a:r>
            <a:r>
              <a:rPr lang="hr-HR" dirty="0" err="1"/>
              <a:t>concepts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IT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0C1BC-47F4-BB6E-63F4-4918E61A2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Describe</a:t>
            </a:r>
            <a:r>
              <a:rPr lang="hr-HR" dirty="0"/>
              <a:t>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architectural</a:t>
            </a:r>
            <a:r>
              <a:rPr lang="hr-HR" dirty="0"/>
              <a:t> </a:t>
            </a:r>
            <a:r>
              <a:rPr lang="hr-HR" dirty="0" err="1"/>
              <a:t>approaches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their</a:t>
            </a:r>
            <a:r>
              <a:rPr lang="hr-HR" dirty="0"/>
              <a:t> </a:t>
            </a:r>
            <a:r>
              <a:rPr lang="hr-HR" dirty="0" err="1"/>
              <a:t>impact</a:t>
            </a:r>
            <a:r>
              <a:rPr lang="hr-HR" dirty="0"/>
              <a:t> on </a:t>
            </a:r>
            <a:r>
              <a:rPr lang="hr-HR" dirty="0" err="1"/>
              <a:t>scalability</a:t>
            </a:r>
            <a:r>
              <a:rPr lang="hr-HR" dirty="0"/>
              <a:t>. </a:t>
            </a:r>
            <a:r>
              <a:rPr lang="hr-HR" dirty="0" err="1"/>
              <a:t>Recognize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role </a:t>
            </a:r>
            <a:r>
              <a:rPr lang="hr-HR" dirty="0" err="1"/>
              <a:t>of</a:t>
            </a:r>
            <a:r>
              <a:rPr lang="hr-HR" dirty="0"/>
              <a:t> IP </a:t>
            </a:r>
            <a:r>
              <a:rPr lang="hr-HR" dirty="0" err="1"/>
              <a:t>addressing</a:t>
            </a:r>
            <a:r>
              <a:rPr lang="hr-HR" dirty="0"/>
              <a:t>, network </a:t>
            </a:r>
            <a:r>
              <a:rPr lang="hr-HR" dirty="0" err="1"/>
              <a:t>devices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protocols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61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314C-355A-FF7A-5B1C-AC947910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Structure and style basic web page using HTML</a:t>
            </a:r>
            <a:r>
              <a:rPr lang="en-US" dirty="0"/>
              <a:t> </a:t>
            </a:r>
            <a:r>
              <a:rPr lang="hr-HR" dirty="0"/>
              <a:t>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7EC08-F66D-0386-83A0-2384D439D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Objectives – Use HTMl tags to create heading, paragraphs, links and images. </a:t>
            </a:r>
            <a:r>
              <a:rPr lang="en-US" dirty="0"/>
              <a:t>Write, validate, and structure HTML effectively.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1E0C72-C3A6-E825-682A-25BB0608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938791"/>
            <a:ext cx="5048250" cy="3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4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6C9E-7AC3-1844-4110-15FB9D66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Design </a:t>
            </a:r>
            <a:r>
              <a:rPr lang="hr-HR" dirty="0" err="1"/>
              <a:t>responsive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advanced</a:t>
            </a:r>
            <a:r>
              <a:rPr lang="hr-HR" dirty="0"/>
              <a:t> CSS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BCCE5-0A3E-82EF-21EC-CC9185EA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Objectives – implement the CSS box model, Flexbox, and Grid for layout.</a:t>
            </a:r>
            <a:r>
              <a:rPr lang="en-US" dirty="0"/>
              <a:t> 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1F764-652D-50E4-1F5A-AFA695CB7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3032169"/>
            <a:ext cx="5610225" cy="31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7681-8404-426C-9EEE-3D4D83DC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Add</a:t>
            </a:r>
            <a:r>
              <a:rPr lang="hr-HR" dirty="0"/>
              <a:t> </a:t>
            </a:r>
            <a:r>
              <a:rPr lang="hr-HR" dirty="0" err="1"/>
              <a:t>interactivity</a:t>
            </a:r>
            <a:r>
              <a:rPr lang="hr-HR" dirty="0"/>
              <a:t> to web </a:t>
            </a:r>
            <a:r>
              <a:rPr lang="hr-HR" dirty="0" err="1"/>
              <a:t>pages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JavaScript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7DC6-B029-DB4E-4B08-87EB463F2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- </a:t>
            </a:r>
            <a:r>
              <a:rPr lang="hr-HR" dirty="0" err="1"/>
              <a:t>Understand</a:t>
            </a:r>
            <a:r>
              <a:rPr lang="hr-HR" dirty="0"/>
              <a:t> JavaScript </a:t>
            </a:r>
            <a:r>
              <a:rPr lang="hr-HR" dirty="0" err="1"/>
              <a:t>basics</a:t>
            </a:r>
            <a:r>
              <a:rPr lang="hr-HR" dirty="0"/>
              <a:t> </a:t>
            </a:r>
            <a:r>
              <a:rPr lang="hr-HR" dirty="0" err="1"/>
              <a:t>such</a:t>
            </a:r>
            <a:r>
              <a:rPr lang="hr-HR" dirty="0"/>
              <a:t> as </a:t>
            </a:r>
            <a:r>
              <a:rPr lang="hr-HR" dirty="0" err="1"/>
              <a:t>variables</a:t>
            </a:r>
            <a:r>
              <a:rPr lang="hr-HR" dirty="0"/>
              <a:t>, </a:t>
            </a:r>
            <a:r>
              <a:rPr lang="hr-HR" dirty="0" err="1"/>
              <a:t>functions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events</a:t>
            </a:r>
            <a:r>
              <a:rPr lang="hr-HR" dirty="0"/>
              <a:t>. </a:t>
            </a:r>
            <a:r>
              <a:rPr lang="hr-HR" dirty="0" err="1"/>
              <a:t>Add</a:t>
            </a:r>
            <a:r>
              <a:rPr lang="hr-HR" dirty="0"/>
              <a:t> </a:t>
            </a:r>
            <a:r>
              <a:rPr lang="hr-HR" dirty="0" err="1"/>
              <a:t>interactive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event </a:t>
            </a:r>
            <a:r>
              <a:rPr lang="hr-HR" dirty="0" err="1"/>
              <a:t>listeners</a:t>
            </a:r>
            <a:r>
              <a:rPr lang="hr-H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B13A9-22EE-F0FC-56D5-A5FE3A7B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8" y="3192801"/>
            <a:ext cx="6643688" cy="34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C78A-B482-3871-FC4E-9311E8E6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test a </a:t>
            </a:r>
            <a:r>
              <a:rPr lang="hr-HR" dirty="0" err="1"/>
              <a:t>basic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</a:t>
            </a:r>
            <a:r>
              <a:rPr lang="hr-HR" dirty="0"/>
              <a:t>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AC510-314C-7E3F-67B9-BE9430112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Objectives – </a:t>
            </a:r>
            <a:r>
              <a:rPr lang="en-US" dirty="0"/>
              <a:t>Get hands‑on experience packaging a simple web app into a mobile app with Cordova.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C73CC-B0BE-67DE-4265-3C993056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918" y="2981264"/>
            <a:ext cx="5872163" cy="31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2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B7E135-9845-0001-9E1C-2EB0D8C7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Programme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timeline</a:t>
            </a:r>
            <a:endParaRPr lang="hr-HR" dirty="0"/>
          </a:p>
        </p:txBody>
      </p:sp>
      <p:graphicFrame>
        <p:nvGraphicFramePr>
          <p:cNvPr id="13" name="Rezervirano mjesto sadržaja 12">
            <a:extLst>
              <a:ext uri="{FF2B5EF4-FFF2-40B4-BE49-F238E27FC236}">
                <a16:creationId xmlns:a16="http://schemas.microsoft.com/office/drawing/2014/main" id="{3C0DF255-EADB-29EE-F0C5-379266BB3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021193"/>
              </p:ext>
            </p:extLst>
          </p:nvPr>
        </p:nvGraphicFramePr>
        <p:xfrm>
          <a:off x="838200" y="1825625"/>
          <a:ext cx="10515600" cy="2595880"/>
        </p:xfrm>
        <a:graphic>
          <a:graphicData uri="http://schemas.openxmlformats.org/drawingml/2006/table">
            <a:tbl>
              <a:tblPr firstRow="1" bandRow="1"/>
              <a:tblGrid>
                <a:gridCol w="5257800">
                  <a:extLst>
                    <a:ext uri="{9D8B030D-6E8A-4147-A177-3AD203B41FA5}">
                      <a16:colId xmlns:a16="http://schemas.microsoft.com/office/drawing/2014/main" val="3371805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5114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Name </a:t>
                      </a:r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of</a:t>
                      </a:r>
                      <a:r>
                        <a:rPr lang="hr-HR" b="1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the</a:t>
                      </a:r>
                      <a:r>
                        <a:rPr lang="hr-HR" b="1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lesson</a:t>
                      </a:r>
                      <a:endParaRPr lang="hr-HR" b="1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4AD8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Number</a:t>
                      </a:r>
                      <a:r>
                        <a:rPr lang="hr-HR" b="1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of</a:t>
                      </a:r>
                      <a:r>
                        <a:rPr lang="hr-HR" b="1" dirty="0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hr-HR" b="1" dirty="0" err="1">
                          <a:solidFill>
                            <a:schemeClr val="bg1"/>
                          </a:solidFill>
                          <a:latin typeface="Bahnschrift Light" panose="020B0502040204020203" pitchFamily="34" charset="0"/>
                        </a:rPr>
                        <a:t>hours</a:t>
                      </a:r>
                      <a:endParaRPr lang="hr-HR" b="1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solidFill>
                      <a:srgbClr val="4AD8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9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err="1"/>
                        <a:t>Overview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of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Programming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and</a:t>
                      </a:r>
                      <a:r>
                        <a:rPr lang="hr-HR" dirty="0"/>
                        <a:t>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7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Fundamentals </a:t>
                      </a:r>
                      <a:r>
                        <a:rPr lang="hr-HR" dirty="0" err="1"/>
                        <a:t>of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Databases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and</a:t>
                      </a:r>
                      <a:r>
                        <a:rPr lang="hr-HR" dirty="0"/>
                        <a:t> Dana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96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Data Security </a:t>
                      </a:r>
                      <a:r>
                        <a:rPr lang="hr-HR" dirty="0" err="1"/>
                        <a:t>and</a:t>
                      </a:r>
                      <a:r>
                        <a:rPr lang="hr-HR" dirty="0"/>
                        <a:t> </a:t>
                      </a:r>
                      <a:r>
                        <a:rPr lang="hr-HR" dirty="0" err="1"/>
                        <a:t>Privacy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1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 err="1"/>
                        <a:t>Basic</a:t>
                      </a:r>
                      <a:r>
                        <a:rPr lang="hr-HR" dirty="0"/>
                        <a:t> Systems </a:t>
                      </a:r>
                      <a:r>
                        <a:rPr lang="hr-HR" dirty="0" err="1"/>
                        <a:t>and</a:t>
                      </a:r>
                      <a:r>
                        <a:rPr lang="hr-HR" dirty="0"/>
                        <a:t> Network </a:t>
                      </a:r>
                      <a:r>
                        <a:rPr lang="hr-HR" dirty="0" err="1"/>
                        <a:t>Overview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78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Web </a:t>
                      </a:r>
                      <a:r>
                        <a:rPr lang="hr-HR" dirty="0" err="1"/>
                        <a:t>and</a:t>
                      </a:r>
                      <a:r>
                        <a:rPr lang="hr-HR" dirty="0"/>
                        <a:t> Mobile Development </a:t>
                      </a:r>
                      <a:r>
                        <a:rPr lang="hr-HR" dirty="0" err="1"/>
                        <a:t>Overview</a:t>
                      </a:r>
                      <a:endParaRPr lang="hr-H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24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HR" dirty="0"/>
                        <a:t>Software Development Life </a:t>
                      </a:r>
                      <a:r>
                        <a:rPr lang="hr-HR" dirty="0" err="1"/>
                        <a:t>Cycle</a:t>
                      </a:r>
                      <a:r>
                        <a:rPr lang="hr-HR" dirty="0"/>
                        <a:t> (SDLC)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378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46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98ED-B628-C4B1-761D-8693A1DE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Outline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apply</a:t>
            </a:r>
            <a:r>
              <a:rPr lang="hr-HR" dirty="0"/>
              <a:t> SDLC </a:t>
            </a:r>
            <a:r>
              <a:rPr lang="hr-HR" dirty="0" err="1"/>
              <a:t>phases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planing</a:t>
            </a:r>
            <a:r>
              <a:rPr lang="hr-HR" dirty="0"/>
              <a:t> – 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2EF16-A081-EB4B-7D4C-79BA1534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Identify</a:t>
            </a:r>
            <a:r>
              <a:rPr lang="hr-HR" dirty="0"/>
              <a:t> </a:t>
            </a:r>
            <a:r>
              <a:rPr lang="hr-HR" dirty="0" err="1"/>
              <a:t>key</a:t>
            </a:r>
            <a:r>
              <a:rPr lang="hr-HR" dirty="0"/>
              <a:t> SDLC </a:t>
            </a:r>
            <a:r>
              <a:rPr lang="hr-HR" dirty="0" err="1"/>
              <a:t>phases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their</a:t>
            </a:r>
            <a:r>
              <a:rPr lang="hr-HR" dirty="0"/>
              <a:t> </a:t>
            </a:r>
            <a:r>
              <a:rPr lang="hr-HR" dirty="0" err="1"/>
              <a:t>objectives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software </a:t>
            </a:r>
            <a:r>
              <a:rPr lang="hr-HR" dirty="0" err="1"/>
              <a:t>projects</a:t>
            </a:r>
            <a:r>
              <a:rPr lang="hr-HR" dirty="0"/>
              <a:t>. </a:t>
            </a:r>
            <a:r>
              <a:rPr lang="hr-HR" dirty="0" err="1"/>
              <a:t>Describe</a:t>
            </a:r>
            <a:r>
              <a:rPr lang="hr-HR" dirty="0"/>
              <a:t> </a:t>
            </a:r>
            <a:r>
              <a:rPr lang="hr-HR" dirty="0" err="1"/>
              <a:t>project</a:t>
            </a:r>
            <a:r>
              <a:rPr lang="hr-HR" dirty="0"/>
              <a:t> manager </a:t>
            </a:r>
            <a:r>
              <a:rPr lang="hr-HR" dirty="0" err="1"/>
              <a:t>roles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responsibilities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phase</a:t>
            </a:r>
            <a:r>
              <a:rPr lang="hr-H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7B786-5E02-8586-A58B-EF52640C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3429000"/>
            <a:ext cx="35147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AD27966-C6A2-3115-C4B9-C7E6C2DE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Introduction</a:t>
            </a:r>
            <a:r>
              <a:rPr lang="hr-HR" dirty="0"/>
              <a:t> to </a:t>
            </a:r>
            <a:r>
              <a:rPr lang="hr-HR" dirty="0" err="1"/>
              <a:t>Programming</a:t>
            </a:r>
            <a:r>
              <a:rPr lang="hr-HR" dirty="0"/>
              <a:t> </a:t>
            </a:r>
            <a:r>
              <a:rPr lang="hr-HR" dirty="0" err="1"/>
              <a:t>Concept</a:t>
            </a:r>
            <a:r>
              <a:rPr lang="hr-HR" dirty="0"/>
              <a:t>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F38E397-1269-5BB4-38D6-452E221F0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Understand</a:t>
            </a:r>
            <a:r>
              <a:rPr lang="hr-HR" dirty="0"/>
              <a:t> </a:t>
            </a:r>
            <a:r>
              <a:rPr lang="hr-HR" dirty="0" err="1"/>
              <a:t>variables</a:t>
            </a:r>
            <a:r>
              <a:rPr lang="hr-HR" dirty="0"/>
              <a:t>, data </a:t>
            </a:r>
            <a:r>
              <a:rPr lang="hr-HR" dirty="0" err="1"/>
              <a:t>types</a:t>
            </a:r>
            <a:r>
              <a:rPr lang="hr-HR" dirty="0"/>
              <a:t>, </a:t>
            </a:r>
            <a:r>
              <a:rPr lang="hr-HR" dirty="0" err="1"/>
              <a:t>pseudocode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flowcharts</a:t>
            </a:r>
            <a:r>
              <a:rPr lang="hr-HR" dirty="0"/>
              <a:t>.</a:t>
            </a:r>
          </a:p>
          <a:p>
            <a:r>
              <a:rPr lang="hr-HR" dirty="0" err="1"/>
              <a:t>Methods</a:t>
            </a:r>
            <a:r>
              <a:rPr lang="hr-HR" dirty="0"/>
              <a:t> – </a:t>
            </a:r>
            <a:r>
              <a:rPr lang="hr-HR" dirty="0" err="1"/>
              <a:t>Lecture</a:t>
            </a:r>
            <a:r>
              <a:rPr lang="hr-HR" dirty="0"/>
              <a:t>, </a:t>
            </a:r>
            <a:r>
              <a:rPr lang="hr-HR" dirty="0" err="1"/>
              <a:t>discussion</a:t>
            </a:r>
            <a:r>
              <a:rPr lang="hr-HR" dirty="0"/>
              <a:t>, </a:t>
            </a:r>
            <a:r>
              <a:rPr lang="hr-HR" dirty="0" err="1"/>
              <a:t>hands</a:t>
            </a:r>
            <a:r>
              <a:rPr lang="hr-HR" dirty="0"/>
              <a:t>-on </a:t>
            </a:r>
            <a:r>
              <a:rPr lang="hr-HR" dirty="0" err="1"/>
              <a:t>activity</a:t>
            </a:r>
            <a:r>
              <a:rPr lang="hr-HR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87993-FDBA-1D6C-DBA5-75140989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5" y="3429000"/>
            <a:ext cx="5502685" cy="310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84D13-3359-0719-1D77-F6257F70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7584"/>
            <a:ext cx="5502685" cy="306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297A-98C3-1268-694C-5C7FF719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F0B5A-36D1-BA6A-3589-F9E817F3D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593F3-6B83-9E6B-599D-6A913FAD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57" y="613568"/>
            <a:ext cx="5310947" cy="2920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22CA7-F9D3-B5AE-A519-CF9162E4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04" y="681037"/>
            <a:ext cx="5600392" cy="3109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9EC10-A012-005D-2774-FF333569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09" y="3601746"/>
            <a:ext cx="5420473" cy="292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1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76B26F-B055-72E1-068D-DCBBBDFB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hr-HR" dirty="0" err="1"/>
              <a:t>syntax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development </a:t>
            </a:r>
            <a:r>
              <a:rPr lang="hr-HR" dirty="0" err="1"/>
              <a:t>setup</a:t>
            </a:r>
            <a:r>
              <a:rPr lang="hr-HR" dirty="0"/>
              <a:t> – 2h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ADE9F1C-12A1-A526-4B63-56EB2207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Install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, set </a:t>
            </a:r>
            <a:r>
              <a:rPr lang="hr-HR" dirty="0" err="1"/>
              <a:t>up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navigate</a:t>
            </a:r>
            <a:r>
              <a:rPr lang="hr-HR" dirty="0"/>
              <a:t> VSC, </a:t>
            </a:r>
            <a:r>
              <a:rPr lang="hr-HR" dirty="0" err="1"/>
              <a:t>write</a:t>
            </a:r>
            <a:r>
              <a:rPr lang="hr-HR" dirty="0"/>
              <a:t> </a:t>
            </a:r>
            <a:r>
              <a:rPr lang="hr-HR" dirty="0" err="1"/>
              <a:t>simple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 </a:t>
            </a:r>
            <a:r>
              <a:rPr lang="hr-HR" dirty="0" err="1"/>
              <a:t>scripts</a:t>
            </a:r>
            <a:r>
              <a:rPr lang="hr-HR" dirty="0"/>
              <a:t>.</a:t>
            </a:r>
          </a:p>
          <a:p>
            <a:r>
              <a:rPr lang="hr-HR" dirty="0" err="1"/>
              <a:t>Methods</a:t>
            </a:r>
            <a:r>
              <a:rPr lang="hr-HR" dirty="0"/>
              <a:t> – </a:t>
            </a:r>
            <a:r>
              <a:rPr lang="hr-HR" dirty="0" err="1"/>
              <a:t>Lecture</a:t>
            </a:r>
            <a:r>
              <a:rPr lang="hr-HR" dirty="0"/>
              <a:t>, </a:t>
            </a:r>
            <a:r>
              <a:rPr lang="hr-HR" dirty="0" err="1"/>
              <a:t>hands</a:t>
            </a:r>
            <a:r>
              <a:rPr lang="hr-HR" dirty="0"/>
              <a:t>-on </a:t>
            </a:r>
            <a:r>
              <a:rPr lang="hr-HR" dirty="0" err="1"/>
              <a:t>activity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535FD-9474-308F-805D-E5879141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4" y="3295542"/>
            <a:ext cx="5497346" cy="3016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0A1F8D-6A8F-9ECB-643A-8C180B9C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5543"/>
            <a:ext cx="5692738" cy="31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1C169A-BAC7-F9C1-E23C-F093F021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Use </a:t>
            </a:r>
            <a:r>
              <a:rPr lang="hr-HR" dirty="0" err="1"/>
              <a:t>loops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conditional</a:t>
            </a:r>
            <a:r>
              <a:rPr lang="hr-HR" dirty="0"/>
              <a:t> </a:t>
            </a:r>
            <a:r>
              <a:rPr lang="hr-HR" dirty="0" err="1"/>
              <a:t>logic</a:t>
            </a:r>
            <a:r>
              <a:rPr lang="hr-HR" dirty="0"/>
              <a:t> to </a:t>
            </a:r>
            <a:r>
              <a:rPr lang="hr-HR" dirty="0" err="1"/>
              <a:t>build</a:t>
            </a:r>
            <a:r>
              <a:rPr lang="hr-HR" dirty="0"/>
              <a:t> </a:t>
            </a:r>
            <a:r>
              <a:rPr lang="hr-HR" dirty="0" err="1"/>
              <a:t>structured</a:t>
            </a:r>
            <a:r>
              <a:rPr lang="hr-HR" dirty="0"/>
              <a:t> </a:t>
            </a:r>
            <a:r>
              <a:rPr lang="hr-HR" dirty="0" err="1"/>
              <a:t>programs</a:t>
            </a:r>
            <a:r>
              <a:rPr lang="hr-HR" dirty="0"/>
              <a:t>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864EC2E-B7A3-D276-53B1-3245EBEF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Ideftify</a:t>
            </a:r>
            <a:r>
              <a:rPr lang="hr-HR" dirty="0"/>
              <a:t>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loops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conditional</a:t>
            </a:r>
            <a:r>
              <a:rPr lang="hr-HR" dirty="0"/>
              <a:t> </a:t>
            </a:r>
            <a:r>
              <a:rPr lang="hr-HR" dirty="0" err="1"/>
              <a:t>statements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, </a:t>
            </a:r>
            <a:r>
              <a:rPr lang="hr-HR" dirty="0" err="1"/>
              <a:t>implement</a:t>
            </a:r>
            <a:r>
              <a:rPr lang="hr-HR" dirty="0"/>
              <a:t> </a:t>
            </a:r>
            <a:r>
              <a:rPr lang="hr-HR" dirty="0" err="1"/>
              <a:t>loops</a:t>
            </a:r>
            <a:r>
              <a:rPr lang="hr-HR" dirty="0"/>
              <a:t> to </a:t>
            </a:r>
            <a:r>
              <a:rPr lang="hr-HR" dirty="0" err="1"/>
              <a:t>solve</a:t>
            </a:r>
            <a:r>
              <a:rPr lang="hr-HR" dirty="0"/>
              <a:t> </a:t>
            </a:r>
            <a:r>
              <a:rPr lang="hr-HR" dirty="0" err="1"/>
              <a:t>repetitive</a:t>
            </a:r>
            <a:r>
              <a:rPr lang="hr-HR" dirty="0"/>
              <a:t> </a:t>
            </a:r>
            <a:r>
              <a:rPr lang="hr-HR" dirty="0" err="1"/>
              <a:t>tasks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apply</a:t>
            </a:r>
            <a:r>
              <a:rPr lang="hr-HR" dirty="0"/>
              <a:t> </a:t>
            </a:r>
            <a:r>
              <a:rPr lang="hr-HR" dirty="0" err="1"/>
              <a:t>conditionals</a:t>
            </a:r>
            <a:r>
              <a:rPr lang="hr-HR" dirty="0"/>
              <a:t> for </a:t>
            </a:r>
            <a:r>
              <a:rPr lang="hr-HR" dirty="0" err="1"/>
              <a:t>decision-making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361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71491D-0AB3-6C78-13B2-B4660E24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reusable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– 2h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E20A00-FFE4-11D7-551B-EB22DBAC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Define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structure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, </a:t>
            </a:r>
            <a:r>
              <a:rPr lang="hr-HR" dirty="0" err="1"/>
              <a:t>then</a:t>
            </a:r>
            <a:r>
              <a:rPr lang="hr-HR" dirty="0"/>
              <a:t> </a:t>
            </a:r>
            <a:r>
              <a:rPr lang="hr-HR" dirty="0" err="1"/>
              <a:t>implement</a:t>
            </a:r>
            <a:r>
              <a:rPr lang="hr-HR" dirty="0"/>
              <a:t> </a:t>
            </a:r>
            <a:r>
              <a:rPr lang="hr-HR" dirty="0" err="1"/>
              <a:t>them</a:t>
            </a:r>
            <a:r>
              <a:rPr lang="hr-H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80AB3-D6B6-B196-E0AC-C7A455C5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2882603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A6338B-7C83-3B96-5D63-7FAAEF86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Python data </a:t>
            </a:r>
            <a:r>
              <a:rPr lang="hr-HR" dirty="0" err="1"/>
              <a:t>structures</a:t>
            </a:r>
            <a:r>
              <a:rPr lang="hr-HR" dirty="0"/>
              <a:t> – 4h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40ECBD-6442-8D31-0199-90FD79E54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Differentiate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lists</a:t>
            </a:r>
            <a:r>
              <a:rPr lang="hr-HR" dirty="0"/>
              <a:t>, </a:t>
            </a:r>
            <a:r>
              <a:rPr lang="hr-HR" dirty="0" err="1"/>
              <a:t>tuples</a:t>
            </a:r>
            <a:r>
              <a:rPr lang="hr-HR" dirty="0"/>
              <a:t>, </a:t>
            </a:r>
            <a:r>
              <a:rPr lang="hr-HR" dirty="0" err="1"/>
              <a:t>dictionaries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sets</a:t>
            </a:r>
            <a:r>
              <a:rPr lang="hr-HR" dirty="0"/>
              <a:t>. </a:t>
            </a:r>
            <a:r>
              <a:rPr lang="hr-HR" dirty="0" err="1"/>
              <a:t>Implement</a:t>
            </a:r>
            <a:r>
              <a:rPr lang="hr-HR" dirty="0"/>
              <a:t> </a:t>
            </a:r>
            <a:r>
              <a:rPr lang="hr-HR" dirty="0" err="1"/>
              <a:t>those</a:t>
            </a:r>
            <a:r>
              <a:rPr lang="hr-HR" dirty="0"/>
              <a:t> dana </a:t>
            </a:r>
            <a:r>
              <a:rPr lang="hr-HR" dirty="0" err="1"/>
              <a:t>structures</a:t>
            </a:r>
            <a:r>
              <a:rPr lang="hr-HR" dirty="0"/>
              <a:t> to </a:t>
            </a:r>
            <a:r>
              <a:rPr lang="hr-HR" dirty="0" err="1"/>
              <a:t>store</a:t>
            </a:r>
            <a:r>
              <a:rPr lang="hr-HR" dirty="0"/>
              <a:t> </a:t>
            </a:r>
            <a:r>
              <a:rPr lang="hr-HR" dirty="0" err="1"/>
              <a:t>organize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manage</a:t>
            </a:r>
            <a:r>
              <a:rPr lang="hr-HR" dirty="0"/>
              <a:t> data.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832D1-82D6-385B-7994-52E0C99B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48" y="3470063"/>
            <a:ext cx="5373888" cy="30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2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B9D2B9D-0BDC-A9C8-E318-0F3D51CC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Manage</a:t>
            </a:r>
            <a:r>
              <a:rPr lang="hr-HR" dirty="0"/>
              <a:t> data </a:t>
            </a:r>
            <a:r>
              <a:rPr lang="hr-HR" dirty="0" err="1"/>
              <a:t>storage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retrieval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file </a:t>
            </a:r>
            <a:r>
              <a:rPr lang="hr-HR" dirty="0" err="1"/>
              <a:t>handling</a:t>
            </a:r>
            <a:r>
              <a:rPr lang="hr-HR" dirty="0"/>
              <a:t> – 2h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CAACB14-301B-2EB1-E204-5DEF86EBE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Objectives</a:t>
            </a:r>
            <a:r>
              <a:rPr lang="hr-HR" dirty="0"/>
              <a:t> – </a:t>
            </a:r>
            <a:r>
              <a:rPr lang="hr-HR" dirty="0" err="1"/>
              <a:t>understand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basics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reading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writing</a:t>
            </a:r>
            <a:r>
              <a:rPr lang="hr-HR" dirty="0"/>
              <a:t> </a:t>
            </a:r>
            <a:r>
              <a:rPr lang="hr-HR" dirty="0" err="1"/>
              <a:t>files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python</a:t>
            </a:r>
            <a:r>
              <a:rPr lang="hr-H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F832E-5065-5937-117F-6C7A1C0E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2882603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556"/>
      </p:ext>
    </p:extLst>
  </p:cSld>
  <p:clrMapOvr>
    <a:masterClrMapping/>
  </p:clrMapOvr>
</p:sld>
</file>

<file path=ppt/theme/theme1.xml><?xml version="1.0" encoding="utf-8"?>
<a:theme xmlns:a="http://schemas.openxmlformats.org/drawingml/2006/main" name="Shift4IT_Powerpoint_TEMPLATE_Modul1-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 overview of programming and development</Template>
  <TotalTime>243</TotalTime>
  <Words>530</Words>
  <Application>Microsoft Office PowerPoint</Application>
  <PresentationFormat>Widescreen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Arial</vt:lpstr>
      <vt:lpstr>Bahnschrift</vt:lpstr>
      <vt:lpstr>Bahnschrift Light</vt:lpstr>
      <vt:lpstr>Bahnschrift SemiBold</vt:lpstr>
      <vt:lpstr>Bahnschrift SemiLight</vt:lpstr>
      <vt:lpstr>Calibri</vt:lpstr>
      <vt:lpstr>Calibri Light</vt:lpstr>
      <vt:lpstr>Montserrat</vt:lpstr>
      <vt:lpstr>Shift4IT_Powerpoint_TEMPLATE_Modul1-blue</vt:lpstr>
      <vt:lpstr>Overview of programming and development</vt:lpstr>
      <vt:lpstr>Programme and timeline</vt:lpstr>
      <vt:lpstr>Introduction to Programming Concept – 4h</vt:lpstr>
      <vt:lpstr>PowerPoint Presentation</vt:lpstr>
      <vt:lpstr>Python syntax and development setup – 2h</vt:lpstr>
      <vt:lpstr>Use loops and conditional logic to build structured programs – 4h</vt:lpstr>
      <vt:lpstr>Develop reusable functions – 2h</vt:lpstr>
      <vt:lpstr>Python data structures – 4h</vt:lpstr>
      <vt:lpstr>Manage data storage and retrieval with file handling – 2h</vt:lpstr>
      <vt:lpstr>Enhance python projects with modules and packages – 2h</vt:lpstr>
      <vt:lpstr>Perform data manipulation and numerical operations with numpy – 4h</vt:lpstr>
      <vt:lpstr>Understand the basics of relational databases and perform SQL operations – 4h</vt:lpstr>
      <vt:lpstr>Develop dana models and optimize databases for efficient management – 4h</vt:lpstr>
      <vt:lpstr>Recognize core data protection principles and implement security measures – 4h</vt:lpstr>
      <vt:lpstr>Understand system architecture and networking concepts in IT – 4h</vt:lpstr>
      <vt:lpstr>Structure and style basic web page using HTML – 4h</vt:lpstr>
      <vt:lpstr>Design responsive layouts with advanced CSS – 4h</vt:lpstr>
      <vt:lpstr>Add interactivity to web pages with JavaScript – 4h</vt:lpstr>
      <vt:lpstr>Develop and test a basic mobile app – 4h</vt:lpstr>
      <vt:lpstr>Outline and apply SDLC phases in project planing – 4h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Borna Gregurić</dc:creator>
  <cp:lastModifiedBy>Dino Duvnjak</cp:lastModifiedBy>
  <cp:revision>18</cp:revision>
  <dcterms:created xsi:type="dcterms:W3CDTF">2025-10-02T08:12:49Z</dcterms:created>
  <dcterms:modified xsi:type="dcterms:W3CDTF">2025-10-02T19:20:31Z</dcterms:modified>
</cp:coreProperties>
</file>